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8156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5440379"/>
            <a:ext cx="2971800" cy="815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4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67a4d3800093b27f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0124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36936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45242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3512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0124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36936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45242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3512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1678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?linknodeid=fe41765a4&amp;color=RGB(0,96,96)">
            <a:hlinkClick r:id="rId6" action="ppaction://hlinksldjump"/>
          </p:cNvPr>
          <p:cNvSpPr/>
          <p:nvPr/>
        </p:nvSpPr>
        <p:spPr>
          <a:xfrm>
            <a:off x="5943600" y="38491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46796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?linknodeid=cda85d547&amp;color=RGB(0,96,96)">
            <a:hlinkClick r:id="rId7" action="ppaction://hlinksldjump"/>
          </p:cNvPr>
          <p:cNvSpPr/>
          <p:nvPr/>
        </p:nvSpPr>
        <p:spPr>
          <a:xfrm>
            <a:off x="5943600" y="55067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slide" Target="slide10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953da63?vcp=1&amp;pid=831931c51&amp;color=101,101,255&amp;vtp=1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近代华工大批出国的原因及影响</a:t>
            </a:r>
            <a:endParaRPr lang="en-US" altLang="zh-CN" sz="2000" dirty="0"/>
          </a:p>
        </p:txBody>
      </p:sp>
      <p:sp>
        <p:nvSpPr>
          <p:cNvPr id="3" name="P_5_BD#a93b7bf03?vcp=1&amp;pid=81953da63&amp;color=0,55,96&amp;vtp=1&amp;bbb=1"/>
          <p:cNvSpPr/>
          <p:nvPr/>
        </p:nvSpPr>
        <p:spPr>
          <a:xfrm>
            <a:off x="502920" y="1940623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1.原因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清政府的黑暗统治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清政府在经济上对人民进行残酷剥削、压迫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使人民无以为生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被迫出国谋生。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鸦片战争后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几次革命斗争失败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使一批人为逃避政治迫害而移居海外。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外国资本主义对我国的侵略掠夺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鸦片战争后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列强侵华加剧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中国的自然经济逐渐解体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大量破产的农民和手工业者为了生计而出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列强通过强迫清政府签订不平等条约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使华工出国合法化。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西方殖民主义者为开发殖民地和国内资源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急需大批劳动力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尤其是黑奴贸易被禁止后。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a93b7bf03?vcp=1&amp;pid=81953da63&amp;color=0,55,96&amp;vtp=1&amp;bt=1&amp;bbb=1&amp;hb=1"/>
          <p:cNvSpPr/>
          <p:nvPr/>
        </p:nvSpPr>
        <p:spPr>
          <a:xfrm>
            <a:off x="502920" y="2677323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2.影响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1）近代数百万的华工被拐掠出国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他们大多在海外诸国过着暗无天日的生活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受到极大摧残。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2）华工用辛勤的劳动促进了当地的经济建设和发展。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3）华工以其智慧和特长传播了农业、工业和水利工程等方面的技术和知识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对近代社会的中西经济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文化交流作出了巨大贡献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4）其后代华侨为近代中国革命事业、家乡事业作出了努力</a:t>
            </a:r>
            <a:r>
              <a:rPr lang="zh-CN" altLang="en-US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促进了祖国经济文化的发展。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d6c8c02aa?vaa=1&amp;vcp=1&amp;vop=1&amp;pid=81953da63&amp;color=0,55,96&amp;vtp=1&amp;bt=1&amp;bbb=1&amp;hb=1"/>
          <p:cNvSpPr/>
          <p:nvPr/>
        </p:nvSpPr>
        <p:spPr>
          <a:xfrm>
            <a:off x="502920" y="2691166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[广西玉林2025高二期中]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1865年，美国中央太平洋铁路公司的报告中提到：“他们（华工）安详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、平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、耐心、勤劳、节俭。他们比白人劳工更为谨慎和节俭，因而工资少点也毫无怨言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如果没有华人，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《国会法案》规定的时间内建成这个宏大的全国性工程的西段，是完全不可能的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。”据此可得出的合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理推测是(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5_2#d6c8c02aa.choices?vaa=1&amp;vcp=1&amp;vop=1&amp;pid=81953da63&amp;color=0,55,96&amp;vtp=1&amp;bbb=1"/>
          <p:cNvSpPr/>
          <p:nvPr/>
        </p:nvSpPr>
        <p:spPr>
          <a:xfrm>
            <a:off x="502920" y="434750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美国殖民扩张对华工需求较大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清政府因人口压力鼓励移民海外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华工助推近代美国的经济开发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现代移民利于中美文化交流加深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d6c8c02aa?vaa=1&amp;vcp=1&amp;vop=1&amp;pid=81953da63&amp;color=0,55,96&amp;vtp=1&amp;bt=1&amp;bbb=1&amp;hb=1"/>
          <p:cNvSpPr/>
          <p:nvPr/>
        </p:nvSpPr>
        <p:spPr>
          <a:xfrm>
            <a:off x="502920" y="2288322"/>
            <a:ext cx="10570464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【解析】本题考查近代华工出国的影响。据题干中“如果没有华人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是完全不可能的”可知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华工到达美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洲为中央太平洋铁路的修建作出了突出的贡献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太平洋铁路是第一条横贯北美大陆的铁路，被英国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BBC评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为自工业革命以来世界七大工业奇迹之一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为美国的经济发展作出了巨大贡献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体现出华工对美国经济开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发的助推作用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C项正确；美国殖民扩张如吞并夏威夷（1898年）和菲律宾（1899年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）发生在题干时间之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且殖民需求集中在海外而非本土华工，排除A项；结合所学知识可知，1860年《北京条约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》准许招募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清政府是迫于列强压力才允许外国招募华工出国，并非人口压力，排除B项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出国的华工属于近代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移民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  <p:sp>
        <p:nvSpPr>
          <p:cNvPr id="3" name="QC_5_AN.8_1#d6c8c02aa?vaa=1&amp;vcp=1&amp;vop=1&amp;pid=81953da63&amp;color=0,55,96&amp;vtp=1&amp;bbb=1"/>
          <p:cNvSpPr/>
          <p:nvPr/>
        </p:nvSpPr>
        <p:spPr>
          <a:xfrm>
            <a:off x="502920" y="51715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cda85d547?vaa=1&amp;vcp=1&amp;vop=1&amp;pid=63dd627f4&amp;color=0,55,96&amp;vtp=1&amp;bt=1&amp;bbb=1&amp;hb=1"/>
          <p:cNvSpPr/>
          <p:nvPr/>
        </p:nvSpPr>
        <p:spPr>
          <a:xfrm>
            <a:off x="502920" y="249028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[四川成都石室中学2025高二期末]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墨西哥的斗牛起源于西班牙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西欧的木鞋舞传到美国衍化成踢踏舞，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古巴黑人仍保留着非洲祖先的古老传说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巴西民间口头文学中经常可以寻觅到来自安哥拉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、刚果和莫桑比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克的黑人传统遗痕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材料体现了(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11_1#cda85d547.bracket?vaa=1&amp;vcp=1&amp;vop=1&amp;pid=63dd627f4&amp;color=0,55,96&amp;vpa=3&amp;vtp=1"/>
          <p:cNvSpPr/>
          <p:nvPr/>
        </p:nvSpPr>
        <p:spPr>
          <a:xfrm>
            <a:off x="3873976" y="331514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9_2#cda85d547.choices?vaa=1&amp;vcp=1&amp;vop=1&amp;pid=63dd627f4&amp;color=0,55,96&amp;vtp=1&amp;bbb=1"/>
          <p:cNvSpPr/>
          <p:nvPr/>
        </p:nvSpPr>
        <p:spPr>
          <a:xfrm>
            <a:off x="502920" y="3722501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66060" algn="l"/>
                <a:tab pos="5507355" algn="l"/>
                <a:tab pos="824801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各洲之间隔阂的消除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美洲人口数量的增加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黑人奴隶贸易的盛行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文化的交融与互鉴</a:t>
            </a:r>
            <a:endParaRPr lang="en-US" altLang="zh-CN" sz="1800" dirty="0"/>
          </a:p>
        </p:txBody>
      </p:sp>
      <p:sp>
        <p:nvSpPr>
          <p:cNvPr id="5" name="QC_5_AS.10_1#cda85d547?vaa=1&amp;vcp=1&amp;vop=1&amp;pid=63dd627f4&amp;color=0,55,96&amp;vtp=1&amp;bbb=1&amp;hb=1"/>
          <p:cNvSpPr/>
          <p:nvPr/>
        </p:nvSpPr>
        <p:spPr>
          <a:xfrm>
            <a:off x="502920" y="4326957"/>
            <a:ext cx="10570464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【解析】本题考查不同文化在美洲的交融。据本题材料并结合所学可知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近代以来不同文化传入美洲并有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所交融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D项正确；“各洲之间隔阂的消除”说法绝对，排除A项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本题材料强调的是文化之间的交融与互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鉴而非人口迁移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排除B项；材料未涉及黑人奴隶贸易的盛行，排除C项。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861f7f046?vaa=1&amp;vcp=1&amp;vop=1&amp;pid=63dd627f4&amp;color=0,55,96&amp;vtp=1&amp;bt=1&amp;bbb=1&amp;hb=1"/>
          <p:cNvSpPr/>
          <p:nvPr/>
        </p:nvSpPr>
        <p:spPr>
          <a:xfrm>
            <a:off x="502920" y="2691166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[安徽滁州2025高二期中]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澳洲黑人是澳大利亚的原始居民。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后来其他种族或民族的移民人口大量涌入。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如英国共把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19万犯人流放到澳大利亚。又如，从1820年到19世纪30年代初引进自由移民1.4万人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约占全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澳移民总数的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1/3，此后自由移民引进数额直线上升。1841—1850年又引入自由移民10.8万人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。这些移民举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措(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13_2#861f7f046.choices?vaa=1&amp;vcp=1&amp;vop=1&amp;pid=63dd627f4&amp;color=0,55,96&amp;vtp=1&amp;bbb=1"/>
          <p:cNvSpPr/>
          <p:nvPr/>
        </p:nvSpPr>
        <p:spPr>
          <a:xfrm>
            <a:off x="502920" y="434750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不利于澳大利亚人口结构变化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削弱了土著势力对议会的控制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根据澳大利亚的实际主动调整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加速了澳洲人口的族群交融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861f7f046?vaa=1&amp;vcp=1&amp;vop=1&amp;pid=63dd627f4&amp;color=0,55,96&amp;mp=1&amp;vtp=1&amp;bt=1&amp;bbb=1&amp;hb=1"/>
          <p:cNvSpPr/>
          <p:nvPr/>
        </p:nvSpPr>
        <p:spPr>
          <a:xfrm>
            <a:off x="502920" y="2491522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【解析】本题考查英国的殖民活动与大洋洲人口结构的改变。根据材料信息并结合所学可知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澳大利亚的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人口组成有其原始居民澳洲黑人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还有英国流放的罪犯、世界其他地方的自由移民等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这反映了澳洲人口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的多种族化与多民族化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有利于促进族群交融，D项正确；大量移民的引入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促进了澳大利亚人口结构的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不断变化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排除A项；材料没有体现移民参政的情况，仅凭材料无法得出移民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“削弱了土著势力对议会的控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”，排除B项；根据材料“英国共把19万犯人流放到澳大利亚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”并结合所学可知澳大利亚的前期移民是英国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在大洋洲的殖民活动所导致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并不是澳大利亚主动调整的结果，排除C项。</a:t>
            </a:r>
            <a:endParaRPr lang="en-US" altLang="zh-CN" dirty="0"/>
          </a:p>
        </p:txBody>
      </p:sp>
      <p:sp>
        <p:nvSpPr>
          <p:cNvPr id="3" name="QC_5_AN.16_1#861f7f046?vaa=1&amp;vcp=1&amp;vop=1&amp;pid=63dd627f4&amp;color=0,55,96&amp;vtp=1&amp;bbb=1"/>
          <p:cNvSpPr/>
          <p:nvPr/>
        </p:nvSpPr>
        <p:spPr>
          <a:xfrm>
            <a:off x="502920" y="49683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474d69b6b?vaa=1&amp;vcp=1&amp;vop=1&amp;pid=63dd627f4&amp;color=0,55,96&amp;vtp=1&amp;bt=1&amp;bbb=1&amp;hb=1"/>
          <p:cNvSpPr/>
          <p:nvPr/>
        </p:nvSpPr>
        <p:spPr>
          <a:xfrm>
            <a:off x="502920" y="2072454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[浙江温州2025高二期中]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据统计，19世纪七八十年代，在加利福尼亚的农场工人中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华工人数呈上升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趋势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华工1870年占1/10，1880年占1/3，1884年占1/2。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该现象(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19_1#474d69b6b.bracket?vaa=1&amp;vcp=1&amp;vop=1&amp;pid=63dd627f4&amp;color=0,55,96&amp;vpa=5&amp;vtp=1"/>
          <p:cNvSpPr/>
          <p:nvPr/>
        </p:nvSpPr>
        <p:spPr>
          <a:xfrm>
            <a:off x="6921975" y="247821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7_2#474d69b6b.choices?vaa=1&amp;vcp=1&amp;vop=1&amp;pid=63dd627f4&amp;color=0,55,96&amp;vtp=1&amp;bbb=1"/>
          <p:cNvSpPr/>
          <p:nvPr/>
        </p:nvSpPr>
        <p:spPr>
          <a:xfrm>
            <a:off x="502920" y="289757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源于美国西部开发的需要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说明清政府鼓励移民海外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导致奴隶贸易的迅速发展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有利于美国资本原始积累</a:t>
            </a:r>
            <a:endParaRPr lang="en-US" altLang="zh-CN" sz="1800" dirty="0"/>
          </a:p>
        </p:txBody>
      </p:sp>
      <p:sp>
        <p:nvSpPr>
          <p:cNvPr id="5" name="QC_5_AS.18_1#474d69b6b?vaa=1&amp;vcp=1&amp;vop=1&amp;pid=63dd627f4&amp;color=0,55,96&amp;vtp=1&amp;bbb=1&amp;hb=1"/>
          <p:cNvSpPr/>
          <p:nvPr/>
        </p:nvSpPr>
        <p:spPr>
          <a:xfrm>
            <a:off x="502920" y="3872298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【解析】本题考查华工与美洲的开发。据题意可知，19世纪七八十年代，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美国加利福尼亚的农场工人中，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华工占据的比例不断上升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这说明美国经济的发展需要大量的劳动力，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因此其根源是美国西部开发的需要，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项正确；清政府并不鼓励人口对外移民，排除B项；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奴隶贸易被陆续禁止是华工大量移民美国的原因，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C项；美国资本原始积累主要是在其早期发展阶段，通过殖民掠夺、商业贸易等方式完成，到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后期已进入工业资本主义发展阶段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华工到农场工作并非助力美国资本原始积累，排除D项。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4f896afe0?vaa=1&amp;vcp=1&amp;vop=1&amp;pid=63dd627f4&amp;color=0,55,96&amp;vtp=1&amp;bt=1&amp;bbb=1&amp;hb=1"/>
          <p:cNvSpPr/>
          <p:nvPr/>
        </p:nvSpPr>
        <p:spPr>
          <a:xfrm>
            <a:off x="502920" y="186925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[重庆名校2025高二期中]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19世纪工业革命推动资本主义发展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西方国家亮出“自由国度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人权为本”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的旗帜，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在宣传与行动中反对黑奴贸易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而在随后与被征服国签约时却又写下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允许自由劳动者跨国出海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谋取新生活。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此条款产生的效应是(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23_1#4f896afe0.bracket?vaa=1&amp;vcp=1&amp;vop=1&amp;pid=63dd627f4&amp;color=0,55,96&amp;vpa=6&amp;vtp=1"/>
          <p:cNvSpPr/>
          <p:nvPr/>
        </p:nvSpPr>
        <p:spPr>
          <a:xfrm>
            <a:off x="2743676" y="2694119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21_2#4f896afe0.choices?vaa=1&amp;vcp=1&amp;vop=1&amp;pid=63dd627f4&amp;color=0,55,96&amp;vtp=1&amp;bbb=1"/>
          <p:cNvSpPr/>
          <p:nvPr/>
        </p:nvSpPr>
        <p:spPr>
          <a:xfrm>
            <a:off x="502920" y="310648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导致第二次鸦片战争的爆发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华工出国潮惠及美国、澳大利亚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华工出国导致晚清劳力不足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劳务输出改善了清朝贸易入超</a:t>
            </a:r>
            <a:endParaRPr lang="en-US" altLang="zh-CN" sz="1800" dirty="0"/>
          </a:p>
        </p:txBody>
      </p:sp>
      <p:sp>
        <p:nvSpPr>
          <p:cNvPr id="5" name="QC_5_AS.22_1#4f896afe0?vaa=1&amp;vcp=1&amp;vop=1&amp;pid=63dd627f4&amp;color=0,55,96&amp;vtp=1&amp;bbb=1&amp;hb=1"/>
          <p:cNvSpPr/>
          <p:nvPr/>
        </p:nvSpPr>
        <p:spPr>
          <a:xfrm>
            <a:off x="502920" y="3964373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【解析】本题考查华工与美洲、大洋洲的开发。19世纪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伴随着工业革命的发展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、澳大利亚等急需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劳动力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中国逐步沦为半殖民地半封建社会后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列强通过条约诱骗、拐卖华工，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形成华工出国潮并惠及这些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地区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第二次鸦片战争爆发的原因是列强侵略扩张及“修约”要求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与材料所述条款无直接关联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zh-CN" altLang="en-US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晚清人口基数庞大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华工多来自东南沿海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未造成全国性劳力短缺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清朝对外贸易长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期受鸦片倾销和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工业品冲击</a:t>
            </a:r>
            <a:r>
              <a:rPr lang="zh-CN" altLang="en-US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入超局面未因劳务输出扭转</a:t>
            </a:r>
            <a:r>
              <a:rPr lang="zh-CN" altLang="en-US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6dfa7a488?vaa=1&amp;vcp=1&amp;vop=1&amp;pid=a940a1bd8&amp;color=0,55,96&amp;vtp=1&amp;bt=1&amp;bbb=1&amp;hb=1"/>
          <p:cNvSpPr/>
          <p:nvPr/>
        </p:nvSpPr>
        <p:spPr>
          <a:xfrm>
            <a:off x="502920" y="2900716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[四川名校2025高二期中]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15世纪，大航海时代来临，随着欧洲人一同传入美洲的还有麻疹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、天花等疫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。当时，美洲地区有2000万到3000万的印第安原住民，大约100年后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美洲的印第安原住民只剩下不到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万人。由此可见，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25_2#6dfa7a488.choices?vaa=1&amp;vcp=1&amp;vop=1&amp;pid=a940a1bd8&amp;color=0,55,96&amp;vtp=1&amp;bbb=1"/>
          <p:cNvSpPr/>
          <p:nvPr/>
        </p:nvSpPr>
        <p:spPr>
          <a:xfrm>
            <a:off x="502920" y="413795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加速了美洲原有的发展进程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恶化了土著居民的生存环境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推动美洲资本主义迅猛发展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丰富了美洲地区的物种结构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3f9ee4e33.fixed?vcp=1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27248" cy="1344168"/>
          </a:xfrm>
          <a:prstGeom prst="rect">
            <a:avLst/>
          </a:prstGeom>
        </p:spPr>
      </p:pic>
      <p:sp>
        <p:nvSpPr>
          <p:cNvPr id="3" name="C_1_BD#3f9ee4e33.fixed?vcp=1&amp;color=61,88,159&amp;vtp=1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第三单元</a:t>
            </a:r>
            <a:endParaRPr lang="en-US" altLang="zh-CN" sz="5400" dirty="0"/>
          </a:p>
        </p:txBody>
      </p:sp>
      <p:sp>
        <p:nvSpPr>
          <p:cNvPr id="4" name="C_1_BD#3f9ee4e33.fixed?vcp=1&amp;color=61,88,159&amp;vtp=1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人口迁徙、文化交融与认同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6dfa7a488?vaa=1&amp;vcp=1&amp;vop=1&amp;pid=a940a1bd8&amp;color=0,55,96&amp;mp=1&amp;vtp=1&amp;bt=1&amp;bbb=1&amp;hb=1"/>
          <p:cNvSpPr/>
          <p:nvPr/>
        </p:nvSpPr>
        <p:spPr>
          <a:xfrm>
            <a:off x="502920" y="2491522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【解析】本题考查殖民扩张与美洲族群的变化。根据材料可知，伴随着殖民扩张，旧大陆的疾病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、细菌等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传入美洲新大陆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恶化了当地居民的生存环境，造成了大量美洲印第安人的死亡，B项正确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欧洲的殖民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扩张造成当地人口大量减少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中断了美洲社会原有发展进程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后者沦为殖民地后充当欧洲国家的原料产地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和商品市场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阻碍了本地区的发展，排除A项；美洲发展的是种植园经济，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且材料强调的是人口数量减少，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与经济发展无关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排除C项；殖民扩张促进美洲新大陆和欧亚旧大陆的物种交流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丰富了美洲地区的物种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但材料强调的是美洲印第安人口减少，殖民扩张改变了当地族群结构，与物种结构无关，排除D项。</a:t>
            </a:r>
            <a:endParaRPr lang="en-US" altLang="zh-CN" dirty="0"/>
          </a:p>
        </p:txBody>
      </p:sp>
      <p:sp>
        <p:nvSpPr>
          <p:cNvPr id="3" name="QC_5_AN.28_1#6dfa7a488?vaa=1&amp;vcp=1&amp;vop=1&amp;pid=a940a1bd8&amp;color=0,55,96&amp;vtp=1&amp;bbb=1"/>
          <p:cNvSpPr/>
          <p:nvPr/>
        </p:nvSpPr>
        <p:spPr>
          <a:xfrm>
            <a:off x="502920" y="49683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c94886e76?vaa=1&amp;vcp=1&amp;vop=1&amp;pid=a940a1bd8&amp;color=0,55,96&amp;vtp=1&amp;bt=1&amp;bbb=1&amp;hb=1"/>
          <p:cNvSpPr/>
          <p:nvPr/>
        </p:nvSpPr>
        <p:spPr>
          <a:xfrm>
            <a:off x="502920" y="2486664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[北京房山区2025高二期中]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19世纪澳大利亚土著人口有25万人。因对原材料的需求增加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英国殖民者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在澳大利亚掠夺土地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建立牧场。1851年随着澳大利亚金矿的发现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越来越多的英国人和其他欧洲人来到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澳大利亚开采金矿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。当地土著居民遭到驱赶、屠杀，到1901年仅剩9万多人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。对以上历史现象解释正确的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29_2#c94886e76?vaa=1&amp;vcp=1&amp;vop=1&amp;pid=a940a1bd8&amp;color=0,55,96&amp;vtp=1&amp;bbb=1"/>
          <p:cNvSpPr/>
          <p:nvPr/>
        </p:nvSpPr>
        <p:spPr>
          <a:xfrm>
            <a:off x="502920" y="414299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697855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①机器大生产推动英国进一步殖民扩张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②英国殖民扩张改变了当地人口结构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6978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“三角贸易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”为澳大利亚提供了廉价劳动力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④欧洲文化逐渐成为当地的主流文化</a:t>
            </a:r>
            <a:endParaRPr lang="en-US" altLang="zh-CN" sz="1800" dirty="0"/>
          </a:p>
        </p:txBody>
      </p:sp>
      <p:sp>
        <p:nvSpPr>
          <p:cNvPr id="5" name="QC_5_BD.29_3#c94886e76.choices?vaa=1&amp;vcp=1&amp;vop=1&amp;pid=a940a1bd8&amp;color=0,55,96&amp;vtp=1&amp;bbb=1"/>
          <p:cNvSpPr/>
          <p:nvPr/>
        </p:nvSpPr>
        <p:spPr>
          <a:xfrm>
            <a:off x="502920" y="4957767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8910" algn="l"/>
                <a:tab pos="5393055" algn="l"/>
                <a:tab pos="807656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①③④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①②③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②③④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c94886e76?vaa=1&amp;vcp=1&amp;vop=1&amp;pid=a940a1bd8&amp;color=0,55,96&amp;vtp=1&amp;bt=1&amp;bbb=1&amp;hb=1"/>
          <p:cNvSpPr/>
          <p:nvPr/>
        </p:nvSpPr>
        <p:spPr>
          <a:xfrm>
            <a:off x="502920" y="2491522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【解析】本题考查英国的殖民活动与大洋洲的人口结构改变。根据材料“19世纪澳大利亚土著人口有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。因对原材料的需求增加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英国殖民者在澳大利亚掠夺土地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建立牧场”可知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英国工业革命后对原料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的需求加大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因此加大了对澳大利亚的殖民掠夺，①正确；英国殖民扩张进行金矿开采，吸引了大量外来移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当地土著居民数量减少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改变了当地人口结构，②正确；三角贸易主要为美洲提供劳动力，并不是澳大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利亚，③错误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英国人和其他欧洲人成为澳大利亚的主要人口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因此欧洲文化逐渐成为当地的主流文化，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④正确；综上，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①②④正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A项正确；排除B、C、D三项。</a:t>
            </a:r>
            <a:endParaRPr lang="en-US" altLang="zh-CN" dirty="0"/>
          </a:p>
        </p:txBody>
      </p:sp>
      <p:sp>
        <p:nvSpPr>
          <p:cNvPr id="3" name="QC_5_AN.32_1#c94886e76?vaa=1&amp;vcp=1&amp;vop=1&amp;pid=a940a1bd8&amp;color=0,55,96&amp;vtp=1&amp;bbb=1"/>
          <p:cNvSpPr/>
          <p:nvPr/>
        </p:nvSpPr>
        <p:spPr>
          <a:xfrm>
            <a:off x="502920" y="5094704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977421e91?vaa=1&amp;vcp=1&amp;vop=1&amp;pid=a940a1bd8&amp;color=0,55,96&amp;vtp=1&amp;bt=1&amp;bbb=1&amp;hb=1"/>
          <p:cNvSpPr/>
          <p:nvPr/>
        </p:nvSpPr>
        <p:spPr>
          <a:xfrm>
            <a:off x="502920" y="1744603"/>
            <a:ext cx="10570464" cy="1154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[河北邢台2025高二月考]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1856—1857年（英属澳大利亚）维多利亚立法会议所作的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《关于华人移民的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特别委员会的报告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》调查显示：当时移居维多利亚的华工已超过40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000人，大部分来自广东省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其中三分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之一是工匠或小商人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三分之二是农民。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这一时期华工移民国外的主要原因是(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35_1#977421e91.bracket?vaa=1&amp;vcp=1&amp;vop=1&amp;pid=a940a1bd8&amp;color=0,55,96&amp;vpa=9&amp;vtp=1"/>
          <p:cNvSpPr/>
          <p:nvPr/>
        </p:nvSpPr>
        <p:spPr>
          <a:xfrm>
            <a:off x="8458675" y="2546862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33_2#977421e91.choices?vaa=1&amp;vcp=1&amp;vop=1&amp;pid=a940a1bd8&amp;color=0,55,96&amp;vtp=1&amp;bbb=1"/>
          <p:cNvSpPr/>
          <p:nvPr/>
        </p:nvSpPr>
        <p:spPr>
          <a:xfrm>
            <a:off x="502920" y="2939610"/>
            <a:ext cx="10570464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民族工业蓬勃兴起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殖民者对中国劳动力的掠夺</a:t>
            </a:r>
            <a:endParaRPr lang="en-US" altLang="zh-CN" sz="1800" dirty="0"/>
          </a:p>
          <a:p>
            <a:pPr latinLnBrk="1">
              <a:lnSpc>
                <a:spcPts val="30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中国政局动荡不安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清政府放宽华工出国的限制</a:t>
            </a:r>
            <a:endParaRPr lang="en-US" altLang="zh-CN" sz="1800" dirty="0"/>
          </a:p>
        </p:txBody>
      </p:sp>
      <p:sp>
        <p:nvSpPr>
          <p:cNvPr id="5" name="QC_5_AS.34_1#977421e91?vaa=1&amp;vcp=1&amp;vop=1&amp;pid=a940a1bd8&amp;color=0,55,96&amp;vtp=1&amp;bbb=1&amp;hb=1"/>
          <p:cNvSpPr/>
          <p:nvPr/>
        </p:nvSpPr>
        <p:spPr>
          <a:xfrm>
            <a:off x="502920" y="3739710"/>
            <a:ext cx="10570464" cy="2367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【解析】本题考查华工与大洋洲的开发。根据材料并结合所学知识可知，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1856—1857年发生第二次鸦片战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中国政治局势动荡不安，战争导致社会秩序混乱，人民生活困苦。广东作为沿海省份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受到战争影响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较大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许多农民和工匠、小商人等为了寻找生计，不得不移民国外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。因此这一时期华工移民国外与中国政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治局势动荡不安有密切关系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C项正确；“民族工业蓬勃兴起”与史实不符，排除A项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这一时期华工移民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是生活所迫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殖民者对中国劳动力的掠夺不是主要原因（澳大利亚未参与第二次鸦片战争），排除B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清政府放宽华工出国的限制是在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1860年，排除D项。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c2312e1fc?vaa=1&amp;vcp=1&amp;vop=1&amp;pid=a940a1bd8&amp;color=0,55,96&amp;vtp=1&amp;bt=1&amp;bbb=1&amp;hb=1"/>
          <p:cNvSpPr/>
          <p:nvPr/>
        </p:nvSpPr>
        <p:spPr>
          <a:xfrm>
            <a:off x="502920" y="2691166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[黑龙江龙东地区2025高二期中]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19世纪末，新加坡华人移民在牛车水社区兴建天后宫、福建会馆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创办华文学校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“崇文阁”，教授四书五经。当地华文报纸《叻报》记载：“每逢端午、中秋，舞狮赛舟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乡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音缭绕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盛况空前。”1902年英国殖民政府颁布《华人移民限制条例》后，华侨团体公开声明：“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虽居南洋，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礼教犹存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祖宗之制岂可轻弃？”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上述材料最能说明(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5_BD.37_2#c2312e1fc.choices?vaa=1&amp;vcp=1&amp;vop=1&amp;pid=a940a1bd8&amp;color=0,55,96&amp;vtp=1&amp;bbb=1"/>
          <p:cNvSpPr/>
          <p:nvPr/>
        </p:nvSpPr>
        <p:spPr>
          <a:xfrm>
            <a:off x="502920" y="434750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华人移民通过文化实践强化族群认同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殖民政策间接增强了华人文化凝聚力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中华传统文化在南洋社会被广泛接纳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移民活动导致东南亚本土文化边缘化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c2312e1fc?vaa=1&amp;vcp=1&amp;vop=1&amp;pid=a940a1bd8&amp;color=0,55,96&amp;vtp=1&amp;bt=1&amp;bbb=1&amp;hb=1"/>
          <p:cNvSpPr/>
          <p:nvPr/>
        </p:nvSpPr>
        <p:spPr>
          <a:xfrm>
            <a:off x="502920" y="2288322"/>
            <a:ext cx="10570464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【解析】本题考查人口和族群的变化引起的文化冲突、交融和认同。根据材料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“新加坡华人移民在牛车水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社区兴建天后宫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、福建会馆，并创办华文学校”“每逢端午、中秋，舞狮赛舟，乡音缭绕，盛况空前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”“英国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殖民政府颁布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《华人移民限制条例》”“礼教犹存，祖宗之制岂可轻弃”可知，华人移民通过会馆、学校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日习俗的文化实践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以及殖民政策限制下强调“礼教犹存”，强化了族群内部的认同感，A项正确；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B项强调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殖民政策的间接影响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虽包含客观效果的合理性，但材料未凸显殖民政策与文化凝聚力之间的因果关系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更多是华人自身主动维护文化的结果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排除B项；C项“广泛接纳”夸大事实，材料仅反映华人群体内部的文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化坚守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未涉及南洋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其他族群的接受程度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排除C项；材料未提及东南亚本土文化的处境，排除D项。</a:t>
            </a:r>
            <a:endParaRPr lang="en-US" altLang="zh-CN" dirty="0"/>
          </a:p>
        </p:txBody>
      </p:sp>
      <p:sp>
        <p:nvSpPr>
          <p:cNvPr id="3" name="QC_5_AN.40_1#c2312e1fc?vaa=1&amp;vcp=1&amp;vop=1&amp;pid=a940a1bd8&amp;color=0,55,96&amp;vtp=1&amp;bbb=1"/>
          <p:cNvSpPr/>
          <p:nvPr/>
        </p:nvSpPr>
        <p:spPr>
          <a:xfrm>
            <a:off x="502920" y="51715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2" grpId="0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41_1#fd0b8fa2a?iti=2&amp;htil=2&amp;vaa=1&amp;vcp=1&amp;vop=1&amp;pid=a940a1bd8&amp;color=0,55,96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2400" y="1764384"/>
            <a:ext cx="4526280" cy="345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41_2#fd0b8fa2a?iti=2&amp;htil=2&amp;vaa=1&amp;vcp=1&amp;vop=1&amp;pid=a940a1bd8&amp;color=0,55,96&amp;vtp=1&amp;bbb=1&amp;hb=1"/>
          <p:cNvSpPr/>
          <p:nvPr/>
        </p:nvSpPr>
        <p:spPr>
          <a:xfrm>
            <a:off x="7463960" y="5323685"/>
            <a:ext cx="2423160" cy="11785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16—19世纪世界人口迁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移路线示意图</a:t>
            </a:r>
            <a:endParaRPr lang="en-US" altLang="zh-CN" dirty="0"/>
          </a:p>
        </p:txBody>
      </p:sp>
      <p:sp>
        <p:nvSpPr>
          <p:cNvPr id="4" name="QO_5_BD.41_3#fd0b8fa2a?htil=2&amp;vaa=1&amp;vcp=1&amp;vop=1&amp;pid=a940a1bd8&amp;color=0,55,96&amp;vtp=1&amp;bt=1&amp;bbb=1"/>
          <p:cNvSpPr/>
          <p:nvPr/>
        </p:nvSpPr>
        <p:spPr>
          <a:xfrm>
            <a:off x="502920" y="1700375"/>
            <a:ext cx="590702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[山东德州2025检测]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阅读材料，回答问题。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</a:t>
            </a:r>
            <a:endParaRPr lang="en-US" altLang="zh-CN" sz="1800" dirty="0"/>
          </a:p>
        </p:txBody>
      </p:sp>
      <p:sp>
        <p:nvSpPr>
          <p:cNvPr id="5" name="QO_5_BD.41_4#fd0b8fa2a?htil=2&amp;vaa=1&amp;vcp=1&amp;vop=1&amp;pid=a940a1bd8&amp;color=0,55,96&amp;vtp=1&amp;bbb=1&amp;hb=1"/>
          <p:cNvSpPr/>
          <p:nvPr/>
        </p:nvSpPr>
        <p:spPr>
          <a:xfrm>
            <a:off x="502920" y="2522319"/>
            <a:ext cx="590702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指出图中迁入美洲的三条移民路线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并结合所学知识分别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说明其成因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2_1#fd0b8fa2a?vaa=1&amp;vcp=1&amp;vop=1&amp;pid=a940a1bd8&amp;color=0,55,96&amp;vtp=1&amp;bt=1&amp;bbb=1&amp;hb=1"/>
          <p:cNvSpPr/>
          <p:nvPr/>
        </p:nvSpPr>
        <p:spPr>
          <a:xfrm>
            <a:off x="502920" y="1672436"/>
            <a:ext cx="10570464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【解析】本题考查近代人口迁移。第一小问路线，根据图例和地图中箭头的指向分析，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1500—1845年由欧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洲迁入美洲的共有约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500万人口，得出路线一：由欧洲迁入美洲。根据1550—1850年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由非洲迁往美洲约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950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万人口，得出路线二：由非洲迁入美洲。根据1851—1875年，主要是从中国往美洲移民约54万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路线三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：由中国迁入美洲。第二小问原因，结合所学世界史和中国近代史的知识分析，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欧洲移民的原因，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1500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年前后正好是新航路开辟，欧洲国家进行早期殖民扩张；18世纪中期到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19世纪中期的工业革命推动世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界市场进一步发展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近代交通和通信的进步，推动了人口迁徙，大量欧洲人前往美洲。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非洲移民的原因，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欧洲殖民者在美洲进行殖民扩张和掠夺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导致印第安人大量死亡；美洲发展种植园经济，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需要大量劳动力；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殖民者为弥补劳动力不足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从非洲贩运大量黑奴到美洲。中国移民的原因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则需要考虑美洲和中国两个方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面的原因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从美洲来看，19世纪初，美国颁布禁止黑奴贸易的法令，不得不寻找新的廉价劳动力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从中国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晚清时期，中国东南沿海人地矛盾突出；19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世纪中叶以后清政府被迫允许列强在中国招募华工出国，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导致大量中国人迁入美洲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3_1#fd0b8fa2a?vaa=1&amp;vcp=1&amp;vop=1&amp;pid=a940a1bd8&amp;color=0,55,96&amp;vtp=1&amp;bt=1&amp;bbb=1&amp;hb=1"/>
          <p:cNvSpPr/>
          <p:nvPr/>
        </p:nvSpPr>
        <p:spPr>
          <a:xfrm>
            <a:off x="502920" y="2052261"/>
            <a:ext cx="10570464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路线一：由欧洲迁入美洲。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：新航路开辟之后，欧洲国家进行早期殖民扩张；工业革命推动世界市场进一步发展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近代交通和通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信的进步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：由非洲迁入美洲。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：欧洲殖民者在美洲进行殖民扩张和掠夺，导致印第安人大量死亡；发展种植园经济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需要大量劳动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殖民者从非洲贩运大量黑奴到美洲。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路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线三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：由中国迁入美洲。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原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因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：明清时期，中国东南沿海人地矛盾突出；19世纪初，美国颁布禁止黑奴贸易的法令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雇佣者不得不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寻找新的廉价劳动力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19世纪中叶以后清政府被迫允许列强在中国招募华工出国。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4_1#4711efbe2?vaa=1&amp;vcp=1&amp;vop=1&amp;pid=142e8f1a1&amp;color=0,55,96&amp;vtp=1&amp;bt=1&amp;bbb=1&amp;hb=1"/>
          <p:cNvSpPr/>
          <p:nvPr/>
        </p:nvSpPr>
        <p:spPr>
          <a:xfrm>
            <a:off x="502920" y="186925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[河南部分学校2025高二期中]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据记载，1509—1533年去美洲的4600名西班牙移民中，女性467名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男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女比例约为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10:1，而且已婚男子只有1082名。另外，由于长期的征服战争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印第安妇女过剩的现象也相当严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这一现象说明(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46_1#4711efbe2.bracket?vaa=1&amp;vcp=1&amp;vop=1&amp;pid=142e8f1a1&amp;color=0,55,96&amp;vpa=11&amp;vtp=1"/>
          <p:cNvSpPr/>
          <p:nvPr/>
        </p:nvSpPr>
        <p:spPr>
          <a:xfrm>
            <a:off x="2515076" y="2694119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44_2#4711efbe2.choices?vaa=1&amp;vcp=1&amp;vop=1&amp;pid=142e8f1a1&amp;color=0,55,96&amp;vtp=1&amp;bbb=1"/>
          <p:cNvSpPr/>
          <p:nvPr/>
        </p:nvSpPr>
        <p:spPr>
          <a:xfrm>
            <a:off x="502920" y="310648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美洲女性文化地位不断提高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殖民扩张导致美洲人口结构变化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美洲社会阶层分化日益严重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美洲族群变化助推社会习俗变迁</a:t>
            </a:r>
            <a:endParaRPr lang="en-US" altLang="zh-CN" sz="1800" dirty="0"/>
          </a:p>
        </p:txBody>
      </p:sp>
      <p:sp>
        <p:nvSpPr>
          <p:cNvPr id="5" name="QC_5_AS.45_1#4711efbe2?vaa=1&amp;vcp=1&amp;vop=1&amp;pid=142e8f1a1&amp;color=0,55,96&amp;vtp=1&amp;bbb=1&amp;hb=1"/>
          <p:cNvSpPr/>
          <p:nvPr/>
        </p:nvSpPr>
        <p:spPr>
          <a:xfrm>
            <a:off x="502920" y="3926273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【解析】本题结合唯物史观考查殖民扩张与美洲族群的变化。根据材料信息可知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材料强调的现象是欧洲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移民男性多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印第安本土女性多，从男女比例、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种族两方面分析了新航路开辟后美洲混血人种增加的原因，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即殖民扩张导致美洲人口结构变化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B项正确；材料强调的是印第安女性数量多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没有对比男女地位的变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排除A项；仅通过男女比例无法得出社会阶层分化的信息，排除C项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移民男性多和本土女性多会促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进两者结合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但材料没有强调族群混合对文化和习俗的影响，排除D项。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7d4590a88.fixed?vcp=1&amp;pid=3f9ee4e33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19856" cy="1188720"/>
          </a:xfrm>
          <a:prstGeom prst="rect">
            <a:avLst/>
          </a:prstGeom>
        </p:spPr>
      </p:pic>
      <p:sp>
        <p:nvSpPr>
          <p:cNvPr id="3" name="C_2_BD#7d4590a88.fixed?vcp=1&amp;pid=3f9ee4e33&amp;color=61,88,159&amp;vtp=1&amp;bbb=1"/>
          <p:cNvSpPr/>
          <p:nvPr/>
        </p:nvSpPr>
        <p:spPr>
          <a:xfrm>
            <a:off x="649224" y="2624328"/>
            <a:ext cx="2916936" cy="12252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第7课</a:t>
            </a:r>
            <a:endParaRPr lang="en-US" altLang="zh-CN" sz="5400" dirty="0"/>
          </a:p>
        </p:txBody>
      </p:sp>
      <p:sp>
        <p:nvSpPr>
          <p:cNvPr id="4" name="C_2_BD#7d4590a88.fixed?vcp=1&amp;pid=3f9ee4e33&amp;color=61,88,159&amp;vtp=1&amp;bbb=1&amp;h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近代殖民活动和人口的跨</a:t>
            </a:r>
            <a:endParaRPr lang="en-US" altLang="zh-CN" sz="5400" b="0" i="0">
              <a:solidFill>
                <a:srgbClr val="3D589F"/>
              </a:solidFill>
              <a:latin typeface="印品黑体" pitchFamily="34" charset="0"/>
              <a:ea typeface="印品黑体" pitchFamily="34" charset="-122"/>
              <a:cs typeface="印品黑体" pitchFamily="34" charset="-120"/>
            </a:endParaRP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地域转移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8_1#c5ec4c528?vaa=1&amp;vcp=1&amp;vop=1&amp;pid=142e8f1a1&amp;color=0,55,96&amp;vtp=1&amp;bt=1&amp;bbb=1&amp;hb=1"/>
          <p:cNvSpPr/>
          <p:nvPr/>
        </p:nvSpPr>
        <p:spPr>
          <a:xfrm>
            <a:off x="502920" y="1744603"/>
            <a:ext cx="10570464" cy="1154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[甘肃酒泉2025高二期末]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“诚然，白人拥有掠夺印第安人和接管整个大陆的人数、组织和力量。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但最后，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白人发现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他们已不知不觉地在自己的词汇、文学、服装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、药物以及他们所种植和消费的作物中接受了当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地印第安文化的许多特点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这说明(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50_1#c5ec4c528.bracket?vaa=1&amp;vcp=1&amp;vop=1&amp;pid=142e8f1a1&amp;color=0,55,96&amp;vpa=12&amp;vtp=1"/>
          <p:cNvSpPr/>
          <p:nvPr/>
        </p:nvSpPr>
        <p:spPr>
          <a:xfrm>
            <a:off x="4204176" y="2546862"/>
            <a:ext cx="3317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48_2#c5ec4c528.choices?vaa=1&amp;vcp=1&amp;vop=1&amp;pid=142e8f1a1&amp;color=0,55,96&amp;vtp=1&amp;bbb=1"/>
          <p:cNvSpPr/>
          <p:nvPr/>
        </p:nvSpPr>
        <p:spPr>
          <a:xfrm>
            <a:off x="502920" y="2939610"/>
            <a:ext cx="10570464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文明交流的影响具有双向性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殖民侵略推动区域文化的形成</a:t>
            </a:r>
            <a:endParaRPr lang="en-US" altLang="zh-CN" sz="1800" dirty="0"/>
          </a:p>
          <a:p>
            <a:pPr latinLnBrk="1">
              <a:lnSpc>
                <a:spcPts val="30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欧洲文明被印第安文明同化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印第安文明促进欧洲文化发展</a:t>
            </a:r>
            <a:endParaRPr lang="en-US" altLang="zh-CN" sz="1800" dirty="0"/>
          </a:p>
        </p:txBody>
      </p:sp>
      <p:sp>
        <p:nvSpPr>
          <p:cNvPr id="5" name="QC_5_AS.49_1#c5ec4c528?vaa=1&amp;vcp=1&amp;vop=1&amp;pid=142e8f1a1&amp;color=0,55,96&amp;vtp=1&amp;bbb=1&amp;hb=1"/>
          <p:cNvSpPr/>
          <p:nvPr/>
        </p:nvSpPr>
        <p:spPr>
          <a:xfrm>
            <a:off x="502920" y="3739710"/>
            <a:ext cx="10570464" cy="23670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【解析】本题结合时空观念考查殖民扩张与美洲族群的变化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。材料中提到白人掠夺印第安人土地但同时又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不知不觉地接受了印第安文化的许多特点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体现出在白人与印第安人的交流中，白人文明影响印第安文明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印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第安文明也反作用于白人文明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说明文明交流的影响具有双向性，故选A项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殖民侵略虽在一定程度上促成美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洲混合文化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但材料强调的是白人吸收印第安文化，而非区域文化的新生过程，排除B项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欧洲文明在殖民时期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居主导地位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未被印第安文明同化，排除C项；印第安文明确实促进了欧洲文化发展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如药物和作物丰富了欧洲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生活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但材料同时揭示了白人掠夺的侵略本质，D项片面强调促进而忽略双向性，排除D项。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7d4590a88?lid=908f8f653&amp;cid=908f8f653&amp;vtp=1&amp;bt=1&amp;bbb=1"/>
          <p:cNvSpPr/>
          <p:nvPr/>
        </p:nvSpPr>
        <p:spPr>
          <a:xfrm>
            <a:off x="5943600" y="1728216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殖民扩张与美洲族群的变化   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C_1#目录1:7d4590a88?lid=ec1414e3c&amp;cid=ec1414e3c&amp;vtp=1&amp;bbb=1"/>
          <p:cNvSpPr/>
          <p:nvPr/>
        </p:nvSpPr>
        <p:spPr>
          <a:xfrm>
            <a:off x="5943600" y="2011680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英国的殖民活动与大洋洲人口结构的改变   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4" name="C_1#目录1:7d4590a88?lid=5ae4711c0&amp;cid=5ae4711c0&amp;vtp=1&amp;bbb=1"/>
          <p:cNvSpPr/>
          <p:nvPr/>
        </p:nvSpPr>
        <p:spPr>
          <a:xfrm>
            <a:off x="5943600" y="2304288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知识点3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华工与美洲、大洋洲的开发   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基础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5" name="C_1#目录1:7d4590a88?lid=fe41765a4&amp;cid=fe41765a4&amp;vtp=1&amp;bbb=1">
            <a:hlinkClick r:id="rId1" action="ppaction://hlinksldjump"/>
          </p:cNvPr>
          <p:cNvSpPr/>
          <p:nvPr/>
        </p:nvSpPr>
        <p:spPr>
          <a:xfrm>
            <a:off x="5943600" y="4177157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近代人口跨地域转移的原因、特点和影响   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重难点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C_1#目录1:7d4590a88?lid=81953da63&amp;cid=81953da63&amp;vtp=1&amp;bbb=1">
            <a:hlinkClick r:id="rId2" action="ppaction://hlinksldjump"/>
          </p:cNvPr>
          <p:cNvSpPr/>
          <p:nvPr/>
        </p:nvSpPr>
        <p:spPr>
          <a:xfrm>
            <a:off x="5943600" y="4460875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近代华工大批出国的原因及影响    </a:t>
            </a:r>
            <a:r>
              <a:rPr lang="zh-CN" altLang="en-US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难点</a:t>
            </a:r>
            <a:endParaRPr lang="zh-CN" altLang="en-US" sz="16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7" name="C_1#目录1:7d4590a88?lid=888f9c801&amp;cid=888f9c801&amp;vtp=1&amp;bbb=1"/>
          <p:cNvSpPr/>
          <p:nvPr/>
        </p:nvSpPr>
        <p:spPr>
          <a:xfrm>
            <a:off x="5943600" y="5004689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近代欧洲人口的迁移</a:t>
            </a:r>
            <a:endParaRPr lang="en-US" altLang="zh-CN" sz="1600" dirty="0"/>
          </a:p>
        </p:txBody>
      </p:sp>
      <p:sp>
        <p:nvSpPr>
          <p:cNvPr id="8" name="C_1#目录1:7d4590a88?lid=e4a166652&amp;cid=e4a166652&amp;vtp=1&amp;bbb=1"/>
          <p:cNvSpPr/>
          <p:nvPr/>
        </p:nvSpPr>
        <p:spPr>
          <a:xfrm>
            <a:off x="5943600" y="5288407"/>
            <a:ext cx="6117336" cy="2834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史料2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华工赴欧的背景及影响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e41765a4?vcp=1&amp;pid=831931c51&amp;color=101,101,255&amp;vtp=1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要点1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近代人口跨地域转移的原因、特点和影响</a:t>
            </a:r>
            <a:endParaRPr lang="en-US" altLang="zh-CN" sz="2000" dirty="0"/>
          </a:p>
        </p:txBody>
      </p:sp>
      <p:sp>
        <p:nvSpPr>
          <p:cNvPr id="3" name="P_5_BD#e10fde224?vcp=1&amp;pid=fe41765a4&amp;color=0,55,96&amp;vtp=1&amp;bbb=1&amp;hb=1"/>
          <p:cNvSpPr/>
          <p:nvPr/>
        </p:nvSpPr>
        <p:spPr>
          <a:xfrm>
            <a:off x="502920" y="1940623"/>
            <a:ext cx="10570464" cy="2868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1.原因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经济原因：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无论是工业化还是资本原始积累，均需要大量劳动力，但由于殖民扩张与掠夺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杀与奴役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以及各种外来疾病，以印第安人为代表的劳动力数量锐减，出于弥补劳动力不足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、开拓海外殖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民地等目的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殖民者和商人通过黑奴贸易等方式掠卖人口。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政治原因：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很多欧洲人因各种因素（例如为了逃避政治迫害，或是受到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19世纪拉美多国鼓励移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民政策影响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）远涉重洋，来到异域暂住或定居；近代中国签订了《北京条约》等不平等条约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其中有准许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华工出国的内容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10fde224?vcp=1&amp;pid=fe41765a4&amp;color=0,55,96&amp;vtp=1&amp;bt=1&amp;bbb=1"/>
          <p:cNvSpPr/>
          <p:nvPr/>
        </p:nvSpPr>
        <p:spPr>
          <a:xfrm>
            <a:off x="502920" y="2883063"/>
            <a:ext cx="10570464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2.特点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1）由欧洲迁往北美、大洋洲→由发达地区迁往落后地区，由人口密集地区迁徙到人口稀疏地区。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2）由非洲迁往美洲，由亚洲迁往美洲→由相对落后地区迁往发达地区。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3）由发达国家主导，自愿移民和强迫移民相结合。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4）国际人口移动数量大，人口移动促进文化传播与交流。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e10fde224?vcp=1&amp;pid=fe41765a4&amp;color=0,55,96&amp;vtp=1&amp;bt=1&amp;bbb=1&amp;hb=1"/>
          <p:cNvSpPr/>
          <p:nvPr/>
        </p:nvSpPr>
        <p:spPr>
          <a:xfrm>
            <a:off x="502920" y="2463646"/>
            <a:ext cx="10570464" cy="2868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3.影响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1）加快了西方列强对殖民地的开拓进程，带有明显的侵略色彩，加剧了亚非地区的落后。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2）人口迁移推动民族国家的诞生。如美国的建立。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3）开发美洲，推动美国迅速发展和强大。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4）改变了美洲、大洋洲的人口结构，出现了新的族群，混血人种占比越来越高。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5）形成了新的文化认同，发展了欧洲文化主导、交融多种文化的新的美洲文化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促进地区文化的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多元化发展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_1#4b13d5608?iti=1&amp;htil=1&amp;vaa=1&amp;vcp=1&amp;vop=1&amp;pid=fe41765a4&amp;color=0,55,96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7916" y="2825183"/>
            <a:ext cx="3374136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1_2#4b13d5608?iti=1&amp;htil=1&amp;vaa=1&amp;vcp=1&amp;vop=1&amp;pid=fe41765a4&amp;color=0,55,96&amp;vtp=1&amp;bbb=1"/>
          <p:cNvSpPr/>
          <p:nvPr/>
        </p:nvSpPr>
        <p:spPr>
          <a:xfrm>
            <a:off x="8250089" y="4674556"/>
            <a:ext cx="2109788" cy="767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1790年美国人口构成</a:t>
            </a:r>
            <a:endParaRPr lang="en-US" altLang="zh-CN" sz="1800" dirty="0"/>
          </a:p>
        </p:txBody>
      </p:sp>
      <p:sp>
        <p:nvSpPr>
          <p:cNvPr id="4" name="QC_5_BD.1_3#4b13d5608?htil=1&amp;vaa=1&amp;vcp=1&amp;vop=1&amp;pid=fe41765a4&amp;color=0,55,96&amp;vtp=1&amp;bt=1&amp;bbb=1&amp;hb=1"/>
          <p:cNvSpPr/>
          <p:nvPr/>
        </p:nvSpPr>
        <p:spPr>
          <a:xfrm>
            <a:off x="502920" y="2761175"/>
            <a:ext cx="70683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[江西赣州2025高二期末]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下图是1790年美国人口构成图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来自欧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洲的移民占据了主导地位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出现这种现象的原因主要是(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6" name="QC_5_BD.1_4#4b13d5608.choices?htil=1&amp;vaa=1&amp;vcp=1&amp;vop=1&amp;pid=fe41765a4&amp;color=0,55,96&amp;vtp=1&amp;bbb=1"/>
          <p:cNvSpPr/>
          <p:nvPr/>
        </p:nvSpPr>
        <p:spPr>
          <a:xfrm>
            <a:off x="502920" y="3586294"/>
            <a:ext cx="7068312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364172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工业革命的推动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美国政府的鼓励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364172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殖民扩张的影响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经济发展的需求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4b13d5608?vaa=1&amp;vcp=1&amp;vop=1&amp;pid=fe41765a4&amp;color=0,55,96&amp;mp=1&amp;vtp=1&amp;bt=1&amp;bbb=1&amp;hb=1"/>
          <p:cNvSpPr/>
          <p:nvPr/>
        </p:nvSpPr>
        <p:spPr>
          <a:xfrm>
            <a:off x="502920" y="2288322"/>
            <a:ext cx="10570464" cy="2868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【解析】本题考查殖民扩张影响美国人口构成。根据材料可知，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1790年美国人口中来自欧洲的移民占据了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主导地位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其中由以英格兰人的比重最大，再结合所学知识可知，17—18世纪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欧洲列强通过殖民扩张在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北美建立殖民地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大量欧洲移民迁入美国。到1790年，这些早期移民及其后裔已构成美国人口的主体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民时期的人口迁移直接决定了此时的人口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C项正确；工业革命始于18世纪60年代的英国，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1790年时对美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国人口构成无法产生决定性影响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排除A项；美国独立后，政府虽通过《土地法令》等政策吸引移民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这一时期政策尚未系统化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且欧洲移民的主体是殖民遗留的定居者及其后代，政府鼓励并非“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主要原因”，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B项；1790年美国经济以农业为主，尚未出现大规模工业化对劳动力的需求，排除D项。</a:t>
            </a:r>
            <a:endParaRPr lang="en-US" altLang="zh-CN" dirty="0"/>
          </a:p>
        </p:txBody>
      </p:sp>
      <p:sp>
        <p:nvSpPr>
          <p:cNvPr id="3" name="QC_5_AN.4_1#4b13d5608?vaa=1&amp;vcp=1&amp;vop=1&amp;pid=fe41765a4&amp;color=0,55,96&amp;vtp=1&amp;bbb=1"/>
          <p:cNvSpPr/>
          <p:nvPr/>
        </p:nvSpPr>
        <p:spPr>
          <a:xfrm>
            <a:off x="502920" y="5171539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7537</Words>
  <Application>WPS 演示</Application>
  <PresentationFormat>宽屏</PresentationFormat>
  <Paragraphs>291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51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5</cp:revision>
  <dcterms:created xsi:type="dcterms:W3CDTF">2025-10-24T08:45:00Z</dcterms:created>
  <dcterms:modified xsi:type="dcterms:W3CDTF">2025-10-27T09:05:16Z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428F54573AE84445970C2DEA277F19DF_13</vt:lpwstr>
  </property>
  <property fmtid="{D5CDD505-2E9C-101B-9397-08002B2CF9AE}" pid="3" name="KSOProductBuildVer">
    <vt:lpwstr>2052-12.1.0.23125</vt:lpwstr>
  </property>
</Properties>
</file>